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83" r:id="rId11"/>
    <p:sldId id="284" r:id="rId12"/>
    <p:sldId id="292" r:id="rId13"/>
    <p:sldId id="293" r:id="rId14"/>
    <p:sldId id="285" r:id="rId15"/>
    <p:sldId id="286" r:id="rId16"/>
    <p:sldId id="287" r:id="rId17"/>
    <p:sldId id="288" r:id="rId18"/>
    <p:sldId id="289" r:id="rId19"/>
    <p:sldId id="290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94" r:id="rId32"/>
    <p:sldId id="299" r:id="rId33"/>
    <p:sldId id="300" r:id="rId34"/>
    <p:sldId id="295" r:id="rId35"/>
    <p:sldId id="296" r:id="rId36"/>
    <p:sldId id="297" r:id="rId37"/>
    <p:sldId id="29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1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880663-552E-4B8F-B155-D83F016FFED1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3A748-545E-4465-8869-DAE0BCA573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 </a:t>
            </a: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B91F77-A090-40AC-8084-12263BD41A93}" type="slidenum">
              <a:rPr lang="en-US" smtClean="0">
                <a:latin typeface="Tahoma" charset="0"/>
              </a:rPr>
              <a:pPr/>
              <a:t>31</a:t>
            </a:fld>
            <a:endParaRPr lang="en-US" smtClean="0">
              <a:latin typeface="Tahoma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67219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80338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051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3942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290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0928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3259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0161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0184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57056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2484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980D8-DAD7-4562-B192-25FD78102D49}" type="datetimeFigureOut">
              <a:rPr lang="en-US" smtClean="0"/>
              <a:pPr/>
              <a:t>9/4/2018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B20E8-6638-42FB-A524-025B2E9CE5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459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Структура и функција коже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9246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РЕАКТИВНИ ЕРИТЕМИ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Urticaria</a:t>
            </a:r>
          </a:p>
          <a:p>
            <a:pPr eaLnBrk="1" hangingPunct="1"/>
            <a:r>
              <a:rPr lang="en-US" smtClean="0"/>
              <a:t>Urticaria – like vasculitis</a:t>
            </a:r>
          </a:p>
          <a:p>
            <a:pPr eaLnBrk="1" hangingPunct="1"/>
            <a:r>
              <a:rPr lang="en-US" smtClean="0"/>
              <a:t>Serumska bolest</a:t>
            </a:r>
          </a:p>
          <a:p>
            <a:pPr eaLnBrk="1" hangingPunct="1"/>
            <a:r>
              <a:rPr lang="en-US" smtClean="0"/>
              <a:t>Erythema exsudativum multiforme</a:t>
            </a:r>
          </a:p>
          <a:p>
            <a:pPr eaLnBrk="1" hangingPunct="1"/>
            <a:r>
              <a:rPr lang="en-US" smtClean="0"/>
              <a:t>Livedo reticularis</a:t>
            </a:r>
          </a:p>
          <a:p>
            <a:pPr eaLnBrk="1" hangingPunct="1"/>
            <a:r>
              <a:rPr lang="en-US" smtClean="0"/>
              <a:t>Toksični i alergijski egzantemi</a:t>
            </a:r>
          </a:p>
          <a:p>
            <a:pPr eaLnBrk="1" hangingPunct="1"/>
            <a:r>
              <a:rPr lang="en-US" smtClean="0"/>
              <a:t>Syndroma Lyell - TEN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Подела уртикарија</a:t>
            </a:r>
          </a:p>
        </p:txBody>
      </p:sp>
      <p:sp>
        <p:nvSpPr>
          <p:cNvPr id="55299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ПРЕМА НАЧИНУ НАСТАНКА</a:t>
            </a:r>
          </a:p>
          <a:p>
            <a:pPr lvl="1"/>
            <a:r>
              <a:rPr lang="en-US" sz="2600" smtClean="0"/>
              <a:t>ИМУНОЛОШКЕ </a:t>
            </a:r>
          </a:p>
          <a:p>
            <a:pPr lvl="1"/>
            <a:r>
              <a:rPr lang="en-US" sz="2600" smtClean="0"/>
              <a:t>НЕИМУНОЛОШКЕ</a:t>
            </a:r>
          </a:p>
        </p:txBody>
      </p:sp>
      <p:sp>
        <p:nvSpPr>
          <p:cNvPr id="55300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ПРЕМА ТОКУ</a:t>
            </a:r>
          </a:p>
          <a:p>
            <a:pPr lvl="1"/>
            <a:r>
              <a:rPr lang="en-US" smtClean="0"/>
              <a:t>АКУТНЕ</a:t>
            </a:r>
          </a:p>
          <a:p>
            <a:pPr lvl="1"/>
            <a:r>
              <a:rPr lang="en-US" smtClean="0"/>
              <a:t>ХРОНИЧНЕ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Етиопатогенеза имунолошких уртикарија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1 ТИП ИМУНОЛОШКЕ РЕАКЦИЈЕ</a:t>
            </a:r>
          </a:p>
        </p:txBody>
      </p:sp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514600"/>
            <a:ext cx="5715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Алергени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2286000"/>
          <a:ext cx="7620000" cy="1747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00"/>
                <a:gridCol w="2540000"/>
                <a:gridCol w="2540000"/>
              </a:tblGrid>
              <a:tr h="365827"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Лекови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Храна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Остало</a:t>
                      </a:r>
                      <a:endParaRPr lang="en-US" sz="1800" dirty="0"/>
                    </a:p>
                  </a:txBody>
                  <a:tcPr marT="45728" marB="45728"/>
                </a:tc>
              </a:tr>
              <a:tr h="370907"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Пеницилин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Рибе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Аероалергени</a:t>
                      </a:r>
                      <a:endParaRPr lang="en-US" sz="1800" dirty="0"/>
                    </a:p>
                  </a:txBody>
                  <a:tcPr marT="45728" marB="45728"/>
                </a:tc>
              </a:tr>
              <a:tr h="370907"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Сулфонамиди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Чоколада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Вируси (</a:t>
                      </a:r>
                      <a:r>
                        <a:rPr lang="sr-Latn-RS" sz="1800" i="1" dirty="0" smtClean="0"/>
                        <a:t>hepatitis</a:t>
                      </a:r>
                      <a:r>
                        <a:rPr lang="sr-Cyrl-RS" sz="1800" dirty="0" smtClean="0"/>
                        <a:t>)</a:t>
                      </a:r>
                      <a:endParaRPr lang="en-US" sz="1800" dirty="0"/>
                    </a:p>
                  </a:txBody>
                  <a:tcPr marT="45728" marB="45728"/>
                </a:tc>
              </a:tr>
              <a:tr h="640196"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Лаксативи</a:t>
                      </a:r>
                      <a:r>
                        <a:rPr lang="sr-Cyrl-RS" sz="1800" baseline="0" dirty="0" smtClean="0"/>
                        <a:t> и др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Ораси, адитиви...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sr-Cyrl-RS" sz="1800" dirty="0" smtClean="0"/>
                        <a:t>Паразити</a:t>
                      </a:r>
                      <a:r>
                        <a:rPr lang="sr-Cyrl-RS" sz="1800" baseline="0" dirty="0" smtClean="0"/>
                        <a:t> (</a:t>
                      </a:r>
                      <a:r>
                        <a:rPr lang="sr-Latn-RS" sz="1800" i="1" baseline="0" dirty="0" smtClean="0"/>
                        <a:t>scabies, helminti</a:t>
                      </a:r>
                      <a:r>
                        <a:rPr lang="sr-Latn-RS" sz="1800" baseline="0" dirty="0" smtClean="0"/>
                        <a:t>)</a:t>
                      </a:r>
                      <a:endParaRPr lang="en-US" sz="1800" dirty="0"/>
                    </a:p>
                  </a:txBody>
                  <a:tcPr marT="45728" marB="4572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Неимунолошке уртикарије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sr-Cyrl-RS" dirty="0" smtClean="0"/>
              <a:t>Нема комплекса АГ+АТ</a:t>
            </a:r>
          </a:p>
          <a:p>
            <a:pPr>
              <a:defRPr/>
            </a:pPr>
            <a:r>
              <a:rPr lang="sr-Cyrl-RS" dirty="0" smtClean="0"/>
              <a:t>Директна дегранулација мастоцита</a:t>
            </a:r>
          </a:p>
          <a:p>
            <a:pPr>
              <a:defRPr/>
            </a:pPr>
            <a:r>
              <a:rPr lang="sr-Cyrl-RS" dirty="0" smtClean="0"/>
              <a:t>Ослобађање медијатора алергијске реакције</a:t>
            </a:r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sr-Cyrl-RS" dirty="0" smtClean="0"/>
          </a:p>
          <a:p>
            <a:pPr>
              <a:defRPr/>
            </a:pPr>
            <a:r>
              <a:rPr lang="sr-Cyrl-RS" dirty="0" smtClean="0"/>
              <a:t>Идиопатске уртикарије</a:t>
            </a:r>
          </a:p>
          <a:p>
            <a:pPr>
              <a:defRPr/>
            </a:pPr>
            <a:r>
              <a:rPr lang="sr-Cyrl-RS" dirty="0" smtClean="0"/>
              <a:t>Аутоимуне уртикарије</a:t>
            </a:r>
          </a:p>
          <a:p>
            <a:pPr>
              <a:defRPr/>
            </a:pPr>
            <a:r>
              <a:rPr lang="sr-Cyrl-RS" smtClean="0"/>
              <a:t>Уртикарије изазване </a:t>
            </a:r>
            <a:r>
              <a:rPr lang="sr-Cyrl-RS" dirty="0" smtClean="0"/>
              <a:t>физичким факторима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Клиничка слика</a:t>
            </a:r>
          </a:p>
        </p:txBody>
      </p:sp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617663"/>
            <a:ext cx="25622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286000"/>
            <a:ext cx="3324225" cy="418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8" y="3570288"/>
            <a:ext cx="3001962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76913" y="425450"/>
            <a:ext cx="29718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Клиничка слика</a:t>
            </a:r>
          </a:p>
        </p:txBody>
      </p:sp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2098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34340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1828800"/>
            <a:ext cx="4386263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Дијагноза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sr-Cyrl-RS" dirty="0" smtClean="0"/>
              <a:t>Анамнеза</a:t>
            </a:r>
          </a:p>
          <a:p>
            <a:pPr>
              <a:defRPr/>
            </a:pPr>
            <a:r>
              <a:rPr lang="sr-Cyrl-RS" dirty="0" smtClean="0"/>
              <a:t>Клиничка слика</a:t>
            </a:r>
          </a:p>
          <a:p>
            <a:pPr>
              <a:defRPr/>
            </a:pPr>
            <a:r>
              <a:rPr lang="sr-Cyrl-RS" dirty="0" smtClean="0"/>
              <a:t>Лабораторијске анализе</a:t>
            </a:r>
          </a:p>
          <a:p>
            <a:pPr marL="114300" indent="0">
              <a:buFont typeface="Wingdings" pitchFamily="2" charset="2"/>
              <a:buNone/>
              <a:defRPr/>
            </a:pPr>
            <a:endParaRPr lang="sr-Cyrl-RS" dirty="0" smtClean="0"/>
          </a:p>
          <a:p>
            <a:pPr>
              <a:defRPr/>
            </a:pPr>
            <a:r>
              <a:rPr lang="sr-Cyrl-RS" dirty="0" smtClean="0"/>
              <a:t>Испитивање хроничних уртикарија</a:t>
            </a:r>
          </a:p>
          <a:p>
            <a:pPr>
              <a:defRPr/>
            </a:pPr>
            <a:r>
              <a:rPr lang="sr-Cyrl-RS" dirty="0" smtClean="0"/>
              <a:t>Опште обољење (колагенозе, мононуклеоза, хепатитис, малигнитети)</a:t>
            </a:r>
          </a:p>
          <a:p>
            <a:pPr>
              <a:defRPr/>
            </a:pPr>
            <a:r>
              <a:rPr lang="sr-Cyrl-RS" dirty="0" smtClean="0"/>
              <a:t>Лекови</a:t>
            </a:r>
          </a:p>
          <a:p>
            <a:pPr>
              <a:defRPr/>
            </a:pPr>
            <a:r>
              <a:rPr lang="sr-Cyrl-RS" dirty="0" smtClean="0"/>
              <a:t>Храна и пиће (адитиви, вештачка пића...)</a:t>
            </a:r>
          </a:p>
          <a:p>
            <a:pPr>
              <a:defRPr/>
            </a:pPr>
            <a:r>
              <a:rPr lang="sr-Cyrl-RS" dirty="0" smtClean="0"/>
              <a:t>Лабораторија: СЕ, ККС, урин, хепатограм,имунологија</a:t>
            </a:r>
          </a:p>
          <a:p>
            <a:pPr>
              <a:defRPr/>
            </a:pPr>
            <a:r>
              <a:rPr lang="sr-Cyrl-RS" dirty="0" smtClean="0"/>
              <a:t>Додатна дијагностика: РТГ пулмо, гинеколошки преглед, столица на цревне паразите, тест на топло, хладно, замор...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Urticaria vasculitis 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6246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057400"/>
            <a:ext cx="52387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Терапија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Строга дијета</a:t>
            </a:r>
          </a:p>
          <a:p>
            <a:r>
              <a:rPr lang="en-US" smtClean="0"/>
              <a:t>Рехидратација</a:t>
            </a:r>
          </a:p>
          <a:p>
            <a:r>
              <a:rPr lang="en-US" smtClean="0"/>
              <a:t>Антихистаминици</a:t>
            </a:r>
          </a:p>
          <a:p>
            <a:r>
              <a:rPr lang="en-US" smtClean="0"/>
              <a:t>Кортикостероиди</a:t>
            </a:r>
          </a:p>
          <a:p>
            <a:r>
              <a:rPr lang="en-US" smtClean="0"/>
              <a:t>Седативи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5715000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Структура коже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7915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FF0000"/>
                </a:solidFill>
              </a:rPr>
              <a:t>ПУРПУРЕ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Настају</a:t>
            </a:r>
            <a:r>
              <a:rPr lang="sr-Latn-RS" dirty="0" smtClean="0"/>
              <a:t> </a:t>
            </a:r>
            <a:r>
              <a:rPr lang="sr-Cyrl-RS" dirty="0" smtClean="0"/>
              <a:t>екстравазацијом</a:t>
            </a:r>
            <a:r>
              <a:rPr lang="sr-Latn-RS" dirty="0" smtClean="0"/>
              <a:t> </a:t>
            </a:r>
            <a:r>
              <a:rPr lang="sr-Cyrl-RS" dirty="0" smtClean="0"/>
              <a:t>крви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дерм</a:t>
            </a:r>
            <a:endParaRPr lang="sr-Latn-RS" dirty="0" smtClean="0"/>
          </a:p>
          <a:p>
            <a:r>
              <a:rPr lang="sr-Cyrl-RS" dirty="0" smtClean="0"/>
              <a:t>Постоје</a:t>
            </a:r>
            <a:r>
              <a:rPr lang="sr-Latn-RS" dirty="0" smtClean="0"/>
              <a:t> </a:t>
            </a:r>
            <a:r>
              <a:rPr lang="sr-Cyrl-RS" dirty="0" smtClean="0"/>
              <a:t>три</a:t>
            </a:r>
            <a:r>
              <a:rPr lang="sr-Latn-RS" dirty="0" smtClean="0"/>
              <a:t> </a:t>
            </a:r>
            <a:r>
              <a:rPr lang="sr-Cyrl-RS" dirty="0" smtClean="0"/>
              <a:t>облика</a:t>
            </a:r>
            <a:r>
              <a:rPr lang="sr-Latn-RS" dirty="0" smtClean="0"/>
              <a:t> </a:t>
            </a:r>
            <a:r>
              <a:rPr lang="sr-Cyrl-RS" dirty="0" smtClean="0"/>
              <a:t>пурпуре</a:t>
            </a:r>
            <a:r>
              <a:rPr lang="sr-Latn-RS" dirty="0" smtClean="0"/>
              <a:t>: </a:t>
            </a:r>
          </a:p>
          <a:p>
            <a:pPr>
              <a:buNone/>
            </a:pPr>
            <a:r>
              <a:rPr lang="sr-Latn-RS" dirty="0" smtClean="0"/>
              <a:t>-</a:t>
            </a:r>
            <a:r>
              <a:rPr lang="sr-Cyrl-RS" dirty="0" smtClean="0"/>
              <a:t>тракаста</a:t>
            </a:r>
            <a:r>
              <a:rPr lang="sr-Latn-RS" dirty="0" smtClean="0"/>
              <a:t> </a:t>
            </a:r>
            <a:r>
              <a:rPr lang="sr-Cyrl-RS" dirty="0" smtClean="0"/>
              <a:t>пурпура</a:t>
            </a:r>
            <a:r>
              <a:rPr lang="sr-Latn-RS" dirty="0" smtClean="0"/>
              <a:t> (</a:t>
            </a:r>
            <a:r>
              <a:rPr lang="sr-Cyrl-RS" i="1" dirty="0" smtClean="0"/>
              <a:t>вибицес</a:t>
            </a:r>
            <a:r>
              <a:rPr lang="sr-Latn-RS" dirty="0" smtClean="0"/>
              <a:t>)</a:t>
            </a:r>
          </a:p>
          <a:p>
            <a:pPr>
              <a:buNone/>
            </a:pPr>
            <a:r>
              <a:rPr lang="sr-Latn-RS" dirty="0" smtClean="0"/>
              <a:t>-</a:t>
            </a:r>
            <a:r>
              <a:rPr lang="sr-Cyrl-RS" dirty="0" smtClean="0"/>
              <a:t>тачкаста</a:t>
            </a:r>
            <a:r>
              <a:rPr lang="sr-Latn-RS" dirty="0" smtClean="0"/>
              <a:t> </a:t>
            </a:r>
            <a:r>
              <a:rPr lang="sr-Cyrl-RS" dirty="0" smtClean="0"/>
              <a:t>пурпура</a:t>
            </a:r>
            <a:r>
              <a:rPr lang="sr-Latn-RS" dirty="0" smtClean="0"/>
              <a:t> (</a:t>
            </a:r>
            <a:r>
              <a:rPr lang="sr-Cyrl-RS" i="1" dirty="0" smtClean="0"/>
              <a:t>петехија</a:t>
            </a:r>
            <a:r>
              <a:rPr lang="sr-Latn-RS" dirty="0" smtClean="0"/>
              <a:t>)</a:t>
            </a:r>
          </a:p>
          <a:p>
            <a:pPr>
              <a:buNone/>
            </a:pPr>
            <a:r>
              <a:rPr lang="sr-Latn-RS" dirty="0" smtClean="0"/>
              <a:t>-</a:t>
            </a:r>
            <a:r>
              <a:rPr lang="sr-Cyrl-RS" dirty="0" smtClean="0"/>
              <a:t>пурпура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виду</a:t>
            </a:r>
            <a:r>
              <a:rPr lang="sr-Latn-RS" dirty="0" smtClean="0"/>
              <a:t> </a:t>
            </a:r>
            <a:r>
              <a:rPr lang="sr-Cyrl-RS" dirty="0" smtClean="0"/>
              <a:t>макуле</a:t>
            </a:r>
            <a:r>
              <a:rPr lang="sr-Latn-RS" dirty="0" smtClean="0"/>
              <a:t> (</a:t>
            </a:r>
            <a:r>
              <a:rPr lang="sr-Cyrl-RS" i="1" dirty="0" smtClean="0"/>
              <a:t>екхимоса</a:t>
            </a:r>
            <a:r>
              <a:rPr lang="sr-Latn-RS" dirty="0" smtClean="0"/>
              <a:t>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803440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b="1" dirty="0" smtClean="0">
                <a:solidFill>
                  <a:srgbClr val="FF0000"/>
                </a:solidFill>
              </a:rPr>
              <a:t>ПУРПУРЕ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Фактори који спречавају излазак крви из крвног суда су:</a:t>
            </a:r>
          </a:p>
          <a:p>
            <a:pPr>
              <a:buFontTx/>
              <a:buChar char="-"/>
            </a:pPr>
            <a:r>
              <a:rPr lang="sr-Cyrl-RS" dirty="0" smtClean="0"/>
              <a:t>Ф</a:t>
            </a:r>
            <a:r>
              <a:rPr lang="sr-Latn-RS" dirty="0" smtClean="0"/>
              <a:t>ункција тромбоцита</a:t>
            </a:r>
          </a:p>
          <a:p>
            <a:pPr>
              <a:buFontTx/>
              <a:buChar char="-"/>
            </a:pPr>
            <a:r>
              <a:rPr lang="sr-Latn-RS" dirty="0" smtClean="0"/>
              <a:t>Фактори коагулације</a:t>
            </a:r>
          </a:p>
          <a:p>
            <a:pPr>
              <a:buFontTx/>
              <a:buChar char="-"/>
            </a:pPr>
            <a:r>
              <a:rPr lang="sr-Latn-RS" dirty="0" smtClean="0"/>
              <a:t>Интактан зид крвног суда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10465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solidFill>
                  <a:srgbClr val="FF0000"/>
                </a:solidFill>
              </a:rPr>
              <a:t>Класификација пурпура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sr-Cyrl-RS" dirty="0" smtClean="0"/>
              <a:t>1.</a:t>
            </a:r>
            <a:r>
              <a:rPr lang="sr-Cyrl-RS" dirty="0" smtClean="0">
                <a:solidFill>
                  <a:srgbClr val="FF0000"/>
                </a:solidFill>
              </a:rPr>
              <a:t>  </a:t>
            </a:r>
            <a:r>
              <a:rPr lang="sr-Latn-RS" dirty="0" smtClean="0">
                <a:solidFill>
                  <a:srgbClr val="FF0000"/>
                </a:solidFill>
              </a:rPr>
              <a:t>АБНОРМАЛНОСТИ ТРОМБОЦИТА</a:t>
            </a:r>
            <a:r>
              <a:rPr lang="sr-Latn-RS" dirty="0" smtClean="0"/>
              <a:t>:</a:t>
            </a:r>
          </a:p>
          <a:p>
            <a:pPr marL="514350" indent="-514350">
              <a:buFontTx/>
              <a:buChar char="-"/>
            </a:pPr>
            <a:r>
              <a:rPr lang="sr-Cyrl-RS" dirty="0" smtClean="0"/>
              <a:t>О</a:t>
            </a:r>
            <a:r>
              <a:rPr lang="sr-Latn-RS" dirty="0" smtClean="0"/>
              <a:t>штећена функција тромбоцита</a:t>
            </a:r>
          </a:p>
          <a:p>
            <a:pPr marL="514350" indent="-514350">
              <a:buFontTx/>
              <a:buChar char="-"/>
            </a:pPr>
            <a:r>
              <a:rPr lang="sr-Latn-RS" dirty="0" smtClean="0"/>
              <a:t>Повишена деструкција</a:t>
            </a:r>
          </a:p>
          <a:p>
            <a:pPr marL="514350" indent="-514350">
              <a:buNone/>
            </a:pPr>
            <a:r>
              <a:rPr lang="sr-Latn-RS" dirty="0" smtClean="0"/>
              <a:t>2.  </a:t>
            </a:r>
            <a:r>
              <a:rPr lang="sr-Latn-RS" dirty="0" smtClean="0">
                <a:solidFill>
                  <a:srgbClr val="FF0000"/>
                </a:solidFill>
              </a:rPr>
              <a:t>КОАГУЛАЦИОНИ ПОРЕМЕЋАЈ</a:t>
            </a:r>
            <a:r>
              <a:rPr lang="sr-Latn-RS" dirty="0" smtClean="0"/>
              <a:t>:</a:t>
            </a:r>
          </a:p>
          <a:p>
            <a:pPr marL="514350" indent="-514350">
              <a:buNone/>
            </a:pPr>
            <a:r>
              <a:rPr lang="sr-Latn-RS" dirty="0" smtClean="0"/>
              <a:t>- 	Хематолошки синдроми</a:t>
            </a:r>
          </a:p>
          <a:p>
            <a:pPr marL="514350" indent="-514350">
              <a:buNone/>
            </a:pPr>
            <a:r>
              <a:rPr lang="sr-Latn-RS" dirty="0" smtClean="0"/>
              <a:t>3.  </a:t>
            </a:r>
            <a:r>
              <a:rPr lang="sr-Latn-RS" dirty="0" smtClean="0">
                <a:solidFill>
                  <a:srgbClr val="FF0000"/>
                </a:solidFill>
              </a:rPr>
              <a:t>ВАСКУЛАРНЕ  ПУРПУРЕ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121219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В</a:t>
            </a:r>
            <a:r>
              <a:rPr lang="sr-Latn-RS" dirty="0" smtClean="0">
                <a:solidFill>
                  <a:srgbClr val="FF0000"/>
                </a:solidFill>
              </a:rPr>
              <a:t>аскуларн</a:t>
            </a:r>
            <a:r>
              <a:rPr lang="sr-Cyrl-RS" dirty="0" smtClean="0">
                <a:solidFill>
                  <a:srgbClr val="FF0000"/>
                </a:solidFill>
              </a:rPr>
              <a:t>е </a:t>
            </a:r>
            <a:r>
              <a:rPr lang="sr-Latn-RS" dirty="0" smtClean="0">
                <a:solidFill>
                  <a:srgbClr val="FF0000"/>
                </a:solidFill>
              </a:rPr>
              <a:t>пурпуре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</a:t>
            </a:r>
            <a:r>
              <a:rPr lang="sr-Latn-RS" dirty="0" smtClean="0"/>
              <a:t>урпуре услед повишене фрагилности крвних судова</a:t>
            </a:r>
          </a:p>
          <a:p>
            <a:pPr>
              <a:buNone/>
            </a:pPr>
            <a:r>
              <a:rPr lang="sr-Latn-RS" dirty="0" smtClean="0"/>
              <a:t>-</a:t>
            </a:r>
            <a:r>
              <a:rPr lang="sr-Latn-RS" dirty="0" smtClean="0">
                <a:solidFill>
                  <a:srgbClr val="FF0000"/>
                </a:solidFill>
              </a:rPr>
              <a:t>PURPURA SENILIS</a:t>
            </a:r>
          </a:p>
          <a:p>
            <a:pPr>
              <a:buNone/>
            </a:pPr>
            <a:r>
              <a:rPr lang="sr-Latn-RS" dirty="0" smtClean="0">
                <a:solidFill>
                  <a:srgbClr val="FF0000"/>
                </a:solidFill>
              </a:rPr>
              <a:t>-SCORBUT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0544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В</a:t>
            </a:r>
            <a:r>
              <a:rPr lang="sr-Latn-RS" dirty="0" smtClean="0">
                <a:solidFill>
                  <a:srgbClr val="FF0000"/>
                </a:solidFill>
              </a:rPr>
              <a:t>аскуларн</a:t>
            </a:r>
            <a:r>
              <a:rPr lang="sr-Cyrl-RS" dirty="0" smtClean="0">
                <a:solidFill>
                  <a:srgbClr val="FF0000"/>
                </a:solidFill>
              </a:rPr>
              <a:t>е </a:t>
            </a:r>
            <a:r>
              <a:rPr lang="sr-Latn-RS" dirty="0" smtClean="0">
                <a:solidFill>
                  <a:srgbClr val="FF0000"/>
                </a:solidFill>
              </a:rPr>
              <a:t>пурпуре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r>
              <a:rPr lang="sr-Latn-RS" dirty="0" smtClean="0">
                <a:solidFill>
                  <a:srgbClr val="FF0000"/>
                </a:solidFill>
              </a:rPr>
              <a:t>PURPURA SENILIS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/>
          <a:lstStyle/>
          <a:p>
            <a:r>
              <a:rPr lang="sr-Latn-RS" dirty="0" smtClean="0">
                <a:solidFill>
                  <a:srgbClr val="FF0000"/>
                </a:solidFill>
              </a:rPr>
              <a:t>SCORBUT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22098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2" y="4343400"/>
            <a:ext cx="290512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437" y="2233269"/>
            <a:ext cx="275272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162" y="3009556"/>
            <a:ext cx="259080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5" y="4034082"/>
            <a:ext cx="280035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425255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В</a:t>
            </a:r>
            <a:r>
              <a:rPr lang="sr-Latn-RS" dirty="0" smtClean="0">
                <a:solidFill>
                  <a:srgbClr val="FF0000"/>
                </a:solidFill>
              </a:rPr>
              <a:t>аскуларн</a:t>
            </a:r>
            <a:r>
              <a:rPr lang="sr-Cyrl-RS" dirty="0" smtClean="0">
                <a:solidFill>
                  <a:srgbClr val="FF0000"/>
                </a:solidFill>
              </a:rPr>
              <a:t>е </a:t>
            </a:r>
            <a:r>
              <a:rPr lang="sr-Latn-RS" dirty="0" smtClean="0">
                <a:solidFill>
                  <a:srgbClr val="FF0000"/>
                </a:solidFill>
              </a:rPr>
              <a:t>пурпуре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Хронични пурпурични капиларитиси</a:t>
            </a:r>
          </a:p>
          <a:p>
            <a:r>
              <a:rPr lang="en-US" dirty="0" smtClean="0"/>
              <a:t>Mb. </a:t>
            </a:r>
            <a:r>
              <a:rPr lang="en-US" dirty="0" err="1" smtClean="0"/>
              <a:t>Schamberg</a:t>
            </a:r>
            <a:endParaRPr lang="en-US" dirty="0" smtClean="0"/>
          </a:p>
          <a:p>
            <a:r>
              <a:rPr lang="en-US" dirty="0" err="1" smtClean="0"/>
              <a:t>Doukas</a:t>
            </a:r>
            <a:r>
              <a:rPr lang="en-US" dirty="0" smtClean="0"/>
              <a:t> </a:t>
            </a:r>
            <a:r>
              <a:rPr lang="en-US" dirty="0" err="1" smtClean="0"/>
              <a:t>Kapetanakis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362200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73" y="3352800"/>
            <a:ext cx="38100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043063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В</a:t>
            </a:r>
            <a:r>
              <a:rPr lang="sr-Latn-RS" dirty="0" smtClean="0">
                <a:solidFill>
                  <a:srgbClr val="FF0000"/>
                </a:solidFill>
              </a:rPr>
              <a:t>аскуларн</a:t>
            </a:r>
            <a:r>
              <a:rPr lang="sr-Cyrl-RS" dirty="0" smtClean="0">
                <a:solidFill>
                  <a:srgbClr val="FF0000"/>
                </a:solidFill>
              </a:rPr>
              <a:t>е </a:t>
            </a:r>
            <a:r>
              <a:rPr lang="sr-Latn-RS" smtClean="0">
                <a:solidFill>
                  <a:srgbClr val="FF0000"/>
                </a:solidFill>
              </a:rPr>
              <a:t>пурпуре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>
                <a:solidFill>
                  <a:srgbClr val="FF0000"/>
                </a:solidFill>
              </a:rPr>
              <a:t>Purpura Henoch-Schoenlein</a:t>
            </a:r>
          </a:p>
          <a:p>
            <a:pPr>
              <a:buNone/>
            </a:pPr>
            <a:r>
              <a:rPr lang="sr-Latn-RS" dirty="0" smtClean="0"/>
              <a:t>-системски васкулитис малих крвних судова</a:t>
            </a:r>
          </a:p>
          <a:p>
            <a:pPr>
              <a:buNone/>
            </a:pPr>
            <a:r>
              <a:rPr lang="sr-Latn-RS" dirty="0" smtClean="0"/>
              <a:t>-IgA at се депонују у органима</a:t>
            </a:r>
          </a:p>
          <a:p>
            <a:pPr>
              <a:buNone/>
            </a:pPr>
            <a:r>
              <a:rPr lang="sr-Latn-RS" dirty="0" smtClean="0"/>
              <a:t>-Активирају систем комплемента</a:t>
            </a:r>
          </a:p>
          <a:p>
            <a:pPr>
              <a:buNone/>
            </a:pPr>
            <a:r>
              <a:rPr lang="sr-Latn-RS" dirty="0" smtClean="0"/>
              <a:t>-Резултат: запаљенска реакција и леукоцитоклазија</a:t>
            </a:r>
          </a:p>
          <a:p>
            <a:pPr>
              <a:buNone/>
            </a:pPr>
            <a:r>
              <a:rPr lang="sr-Latn-RS" dirty="0" smtClean="0"/>
              <a:t>-ЕТИОЛОГИЈА: инфекције, лекови, серуми, колагенозе, малигнитет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882907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>
                <a:solidFill>
                  <a:srgbClr val="FF0000"/>
                </a:solidFill>
              </a:rPr>
              <a:t/>
            </a:r>
            <a:br>
              <a:rPr lang="sr-Latn-RS" dirty="0" smtClean="0">
                <a:solidFill>
                  <a:srgbClr val="FF0000"/>
                </a:solidFill>
              </a:rPr>
            </a:br>
            <a:r>
              <a:rPr lang="sr-Latn-RS" dirty="0" smtClean="0">
                <a:solidFill>
                  <a:srgbClr val="FF0000"/>
                </a:solidFill>
              </a:rPr>
              <a:t>Purpura Henoch-Schoenlein</a:t>
            </a:r>
            <a:br>
              <a:rPr lang="sr-Latn-RS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RS" dirty="0" smtClean="0"/>
              <a:t>Епидемиологија: најчешће код деце</a:t>
            </a:r>
            <a:endParaRPr lang="en-US" dirty="0" smtClean="0"/>
          </a:p>
          <a:p>
            <a:r>
              <a:rPr lang="sr-Cyrl-RS" dirty="0" smtClean="0"/>
              <a:t>Најчешће у пролеће и у зиму</a:t>
            </a:r>
          </a:p>
          <a:p>
            <a:r>
              <a:rPr lang="sr-Cyrl-RS" dirty="0" smtClean="0"/>
              <a:t>Почиње благим продромима</a:t>
            </a:r>
          </a:p>
          <a:p>
            <a:r>
              <a:rPr lang="sr-Cyrl-RS" dirty="0" smtClean="0"/>
              <a:t>Клинички: на потколеницама палпабилна пурпура са петехијама, екхимозама, буле и некроза</a:t>
            </a:r>
          </a:p>
          <a:p>
            <a:r>
              <a:rPr lang="sr-Cyrl-RS" dirty="0" smtClean="0"/>
              <a:t>Повлачи се спонтано</a:t>
            </a:r>
          </a:p>
          <a:p>
            <a:r>
              <a:rPr lang="sr-Cyrl-RS" dirty="0" smtClean="0"/>
              <a:t>Системски симптоми: зглобови, ГИТ, УГТ,ЦНС, плућа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>
                <a:solidFill>
                  <a:srgbClr val="FF0000"/>
                </a:solidFill>
              </a:rPr>
              <a:t>Purpura Henoch-Schoenlein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685925"/>
            <a:ext cx="292417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85925"/>
            <a:ext cx="17430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271935"/>
            <a:ext cx="23907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56992"/>
            <a:ext cx="19050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50" y="1652560"/>
            <a:ext cx="17430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357799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>
                <a:solidFill>
                  <a:srgbClr val="FF0000"/>
                </a:solidFill>
              </a:rPr>
              <a:t>Purpura Henoch-Schoenlein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Терапија:</a:t>
            </a:r>
            <a:r>
              <a:rPr lang="sr-Cyrl-RS" dirty="0" smtClean="0"/>
              <a:t> </a:t>
            </a:r>
          </a:p>
          <a:p>
            <a:r>
              <a:rPr lang="sr-Cyrl-RS" dirty="0" smtClean="0"/>
              <a:t>НСАИЛ</a:t>
            </a:r>
          </a:p>
          <a:p>
            <a:r>
              <a:rPr lang="sr-Cyrl-RS" dirty="0" smtClean="0"/>
              <a:t>Кортикостероиди</a:t>
            </a:r>
          </a:p>
          <a:p>
            <a:r>
              <a:rPr lang="sr-Cyrl-RS" dirty="0" smtClean="0"/>
              <a:t>Антихистаминици</a:t>
            </a:r>
          </a:p>
          <a:p>
            <a:r>
              <a:rPr lang="sr-Cyrl-RS" dirty="0" smtClean="0"/>
              <a:t>Антибиотици</a:t>
            </a:r>
          </a:p>
          <a:p>
            <a:r>
              <a:rPr lang="sr-Cyrl-RS" dirty="0" smtClean="0"/>
              <a:t>Мировање</a:t>
            </a:r>
          </a:p>
          <a:p>
            <a:r>
              <a:rPr lang="sr-Cyrl-RS" dirty="0" smtClean="0"/>
              <a:t>Локално: кортикостероиди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75471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Структура коже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Ћелије коже: кератиноцити и некератиноцити</a:t>
            </a:r>
          </a:p>
          <a:p>
            <a:r>
              <a:rPr lang="sr-Cyrl-RS" dirty="0" smtClean="0"/>
              <a:t>Жлезде коже: апокрине, екрине и себацеалне жлезде</a:t>
            </a:r>
          </a:p>
          <a:p>
            <a:r>
              <a:rPr lang="sr-Cyrl-RS" dirty="0" smtClean="0"/>
              <a:t>Длака- три типа длаке: велус, лануго и терминална длака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1093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Други облици пурпура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Медикаментозна пурпура</a:t>
            </a:r>
          </a:p>
          <a:p>
            <a:r>
              <a:rPr lang="en-US" dirty="0" err="1" smtClean="0"/>
              <a:t>Purpura</a:t>
            </a:r>
            <a:r>
              <a:rPr lang="en-US" dirty="0" smtClean="0"/>
              <a:t> </a:t>
            </a:r>
            <a:r>
              <a:rPr lang="en-US" dirty="0" err="1" smtClean="0"/>
              <a:t>fulminans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64" y="2924944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45024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68949"/>
            <a:ext cx="263842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761770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Latn-CS" dirty="0" smtClean="0"/>
              <a:t>Erythema exsudativum multiforme</a:t>
            </a:r>
            <a:r>
              <a:rPr lang="en-US" dirty="0" smtClean="0"/>
              <a:t> (УЗРОЧНИЦИ)</a:t>
            </a:r>
            <a:endParaRPr lang="sr-Latn-CS" dirty="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Бактерије</a:t>
            </a:r>
            <a:r>
              <a:rPr lang="en-US" smtClean="0"/>
              <a:t>:стрептокок и стафилокок</a:t>
            </a:r>
            <a:endParaRPr lang="sr-Cyrl-CS" smtClean="0"/>
          </a:p>
          <a:p>
            <a:pPr eaLnBrk="1" hangingPunct="1"/>
            <a:r>
              <a:rPr lang="sr-Cyrl-CS" smtClean="0"/>
              <a:t>Вируси:Херпес вирус, вирус грипа, аденовируси</a:t>
            </a:r>
          </a:p>
          <a:p>
            <a:pPr eaLnBrk="1" hangingPunct="1"/>
            <a:r>
              <a:rPr lang="sr-Cyrl-CS" smtClean="0"/>
              <a:t>Лекови:аналгетици,АБ,сулфонамиди,барбитурати</a:t>
            </a:r>
          </a:p>
          <a:p>
            <a:pPr eaLnBrk="1" hangingPunct="1"/>
            <a:r>
              <a:rPr lang="sr-Cyrl-CS" smtClean="0"/>
              <a:t>Физички агенси</a:t>
            </a:r>
            <a:r>
              <a:rPr lang="en-US" smtClean="0"/>
              <a:t>: сунце, хладноћа...</a:t>
            </a:r>
          </a:p>
          <a:p>
            <a:pPr eaLnBrk="1" hangingPunct="1"/>
            <a:r>
              <a:rPr lang="en-US" smtClean="0"/>
              <a:t>Малигнитет</a:t>
            </a:r>
          </a:p>
          <a:p>
            <a:pPr eaLnBrk="1" hangingPunct="1"/>
            <a:r>
              <a:rPr lang="en-US" smtClean="0"/>
              <a:t>Идиопатски облици</a:t>
            </a:r>
            <a:endParaRPr lang="sr-Cyrl-C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Erythema exsudativum multiforme</a:t>
            </a:r>
            <a:endParaRPr lang="en-US" dirty="0"/>
          </a:p>
        </p:txBody>
      </p:sp>
      <p:sp>
        <p:nvSpPr>
          <p:cNvPr id="1026" name="AutoShape 2" descr="Image result for erythema exsudativum multiform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Image result for erythema exsudativum multiform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Image result for erythema exsudativum multiforme"/>
          <p:cNvSpPr>
            <a:spLocks noChangeAspect="1" noChangeArrowheads="1"/>
          </p:cNvSpPr>
          <p:nvPr/>
        </p:nvSpPr>
        <p:spPr bwMode="auto">
          <a:xfrm>
            <a:off x="155575" y="-1684338"/>
            <a:ext cx="4686300" cy="3514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Erythema exsudativum multiform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71678"/>
            <a:ext cx="314327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Image result for erythema exsudativum multiforme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071679"/>
            <a:ext cx="425513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Erythema exsudativum multiforme</a:t>
            </a:r>
            <a:endParaRPr lang="en-US" dirty="0"/>
          </a:p>
        </p:txBody>
      </p:sp>
      <p:pic>
        <p:nvPicPr>
          <p:cNvPr id="59394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52570" y="2274578"/>
            <a:ext cx="3771900" cy="2476501"/>
          </a:xfrm>
          <a:prstGeom prst="rect">
            <a:avLst/>
          </a:prstGeom>
          <a:noFill/>
        </p:spPr>
      </p:pic>
      <p:pic>
        <p:nvPicPr>
          <p:cNvPr id="59396" name="Picture 4" descr="Image result for erythema exsudativum multifor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857364"/>
            <a:ext cx="5353050" cy="351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Клиничка слика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Ледирано опште стање</a:t>
            </a:r>
          </a:p>
          <a:p>
            <a:pPr eaLnBrk="1" hangingPunct="1"/>
            <a:r>
              <a:rPr lang="sr-Latn-CS" sz="2800" smtClean="0"/>
              <a:t>EEM –</a:t>
            </a:r>
            <a:r>
              <a:rPr lang="en-US" sz="2800" smtClean="0"/>
              <a:t> </a:t>
            </a:r>
            <a:r>
              <a:rPr lang="sr-Cyrl-CS" sz="2800" smtClean="0"/>
              <a:t>тип</a:t>
            </a:r>
            <a:r>
              <a:rPr lang="sr-Latn-CS" sz="2800" smtClean="0"/>
              <a:t> minor</a:t>
            </a:r>
            <a:r>
              <a:rPr lang="en-US" sz="2800" smtClean="0"/>
              <a:t>, на шакама и стопалима, типична лезија кокарда</a:t>
            </a:r>
          </a:p>
          <a:p>
            <a:pPr lvl="1" eaLnBrk="1" hangingPunct="1"/>
            <a:r>
              <a:rPr lang="en-US" sz="2400" smtClean="0"/>
              <a:t>Erythema iris</a:t>
            </a:r>
          </a:p>
          <a:p>
            <a:pPr lvl="1" eaLnBrk="1" hangingPunct="1"/>
            <a:r>
              <a:rPr lang="en-US" sz="2400" smtClean="0"/>
              <a:t>Herpes iris</a:t>
            </a:r>
            <a:endParaRPr lang="sr-Latn-CS" sz="2400" smtClean="0"/>
          </a:p>
          <a:p>
            <a:pPr eaLnBrk="1" hangingPunct="1"/>
            <a:r>
              <a:rPr lang="sr-Latn-CS" sz="2800" smtClean="0"/>
              <a:t>EEM –</a:t>
            </a:r>
            <a:r>
              <a:rPr lang="en-US" sz="2800" smtClean="0"/>
              <a:t> </a:t>
            </a:r>
            <a:r>
              <a:rPr lang="sr-Cyrl-CS" sz="2800" smtClean="0"/>
              <a:t>тип</a:t>
            </a:r>
            <a:r>
              <a:rPr lang="sr-Latn-CS" sz="2800" smtClean="0"/>
              <a:t>  maior</a:t>
            </a:r>
            <a:r>
              <a:rPr lang="en-US" sz="2800" smtClean="0"/>
              <a:t>,на слузокожама(букалној, гениталној) и коњунктивама. Буле и болне ерозије на слузокожама и промене типа кокарде на кожи</a:t>
            </a:r>
          </a:p>
          <a:p>
            <a:pPr eaLnBrk="1" hangingPunct="1"/>
            <a:endParaRPr lang="sr-Latn-C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Etythema exsudativum multiforme</a:t>
            </a:r>
            <a:endParaRPr lang="sr-Cyrl-CS" smtClean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Cyrl-CS" dirty="0" smtClean="0"/>
              <a:t>Повлачи се и спонтано после 2 до 4 недеље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dirty="0" smtClean="0"/>
              <a:t>Поједини могу прећи у ТЕН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CS" dirty="0" smtClean="0"/>
              <a:t>Могући рецидиви( херпес вирус )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r-Cyrl-C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Диференцијална дијагноза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Pemphigus mucosae oris</a:t>
            </a:r>
          </a:p>
          <a:p>
            <a:pPr eaLnBrk="1" hangingPunct="1"/>
            <a:r>
              <a:rPr lang="sr-Latn-CS" smtClean="0"/>
              <a:t>Erythematodes systemicus</a:t>
            </a:r>
          </a:p>
          <a:p>
            <a:pPr eaLnBrk="1" hangingPunct="1"/>
            <a:r>
              <a:rPr lang="sr-Cyrl-CS" smtClean="0"/>
              <a:t>Други типови егзантема</a:t>
            </a:r>
          </a:p>
          <a:p>
            <a:pPr eaLnBrk="1" hangingPunct="1"/>
            <a:endParaRPr lang="sr-Cyrl-C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Терапија ЕЕМ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800" smtClean="0"/>
              <a:t>Отклонити узрок</a:t>
            </a:r>
          </a:p>
          <a:p>
            <a:pPr eaLnBrk="1" hangingPunct="1"/>
            <a:r>
              <a:rPr lang="sr-Cyrl-CS" sz="2800" smtClean="0"/>
              <a:t>АБ-еритромицин,тетрациклини</a:t>
            </a:r>
          </a:p>
          <a:p>
            <a:pPr eaLnBrk="1" hangingPunct="1"/>
            <a:r>
              <a:rPr lang="sr-Cyrl-CS" sz="2800" smtClean="0"/>
              <a:t>Антихистаминици код дисеминованих  облика</a:t>
            </a:r>
          </a:p>
          <a:p>
            <a:pPr eaLnBrk="1" hangingPunct="1"/>
            <a:r>
              <a:rPr lang="sr-Cyrl-CS" sz="2800" smtClean="0"/>
              <a:t>КС системски –код </a:t>
            </a:r>
            <a:r>
              <a:rPr lang="sr-Latn-CS" sz="2800" smtClean="0"/>
              <a:t>maior</a:t>
            </a:r>
            <a:r>
              <a:rPr lang="sr-Cyrl-CS" sz="2800" smtClean="0"/>
              <a:t> облика( у дози од 0.5 до 1 мг</a:t>
            </a:r>
            <a:r>
              <a:rPr lang="en-US" sz="2800" smtClean="0"/>
              <a:t>/дн 2 до 4 недеље)</a:t>
            </a:r>
            <a:endParaRPr lang="sr-Cyrl-CS" sz="2800" smtClean="0"/>
          </a:p>
          <a:p>
            <a:pPr eaLnBrk="1" hangingPunct="1"/>
            <a:r>
              <a:rPr lang="sr-Cyrl-CS" sz="2800" smtClean="0"/>
              <a:t>Локално- антисептична средства,антисептичне боје и КС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Функција коже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Представља баријеру према спољашњој средини</a:t>
            </a:r>
          </a:p>
          <a:p>
            <a:r>
              <a:rPr lang="sr-Cyrl-RS" dirty="0" smtClean="0"/>
              <a:t>Учествује у терморегулацији</a:t>
            </a:r>
          </a:p>
          <a:p>
            <a:r>
              <a:rPr lang="sr-Cyrl-RS" dirty="0" smtClean="0"/>
              <a:t>Представља неурорецепторни орган</a:t>
            </a:r>
          </a:p>
          <a:p>
            <a:r>
              <a:rPr lang="sr-Cyrl-RS" dirty="0" smtClean="0"/>
              <a:t>Део је имунолошког система</a:t>
            </a:r>
          </a:p>
          <a:p>
            <a:r>
              <a:rPr lang="sr-Cyrl-RS" dirty="0" smtClean="0"/>
              <a:t>Има естетски значај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96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Дерматолошка пропедевтика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ЕФЛОРЕСЦЕНЦИЈЕ</a:t>
            </a:r>
          </a:p>
          <a:p>
            <a:pPr marL="0" indent="0">
              <a:buNone/>
            </a:pPr>
            <a:r>
              <a:rPr lang="sr-Cyrl-RS" dirty="0" smtClean="0"/>
              <a:t>-У равни коже: МАКУЛЕ</a:t>
            </a:r>
          </a:p>
          <a:p>
            <a:pPr marL="0" indent="0">
              <a:buNone/>
            </a:pPr>
            <a:r>
              <a:rPr lang="sr-Cyrl-RS" dirty="0" smtClean="0"/>
              <a:t>-Изнад нивоа коже са течним садржајем: ВЕЗИКУЛЕ, БУЛЕ И ПУСТУЛЕ</a:t>
            </a:r>
          </a:p>
          <a:p>
            <a:pPr marL="0" indent="0">
              <a:buNone/>
            </a:pPr>
            <a:r>
              <a:rPr lang="sr-Cyrl-RS" dirty="0" smtClean="0"/>
              <a:t>-Изнад нивоа коже са чврстим садржајем: ПАПУЛА, ПЛАК, ЛИХЕНИФИКАЦИЈА, ВЕГЕТАЦИЈА, НОДУС, ГУМА, КРУСТА, СКВАМА, ТУМОР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6240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Дерматолошка пропедевтика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ЕФЛОРЕСЦЕНЦИЈЕ</a:t>
            </a:r>
          </a:p>
          <a:p>
            <a:pPr marL="0" indent="0">
              <a:buNone/>
            </a:pPr>
            <a:r>
              <a:rPr lang="sr-Cyrl-RS" dirty="0" smtClean="0"/>
              <a:t>-Испод нивоа коже: ЕКСКОРИЈАЦИЈЕ, РАГАДА, ЕРОЗИЈА, ВУЛНУС, ГАНГРЕНА, АТРОФИЈА, УЛКУС, ПОИКИЛОДЕРМИЈА, СКЛЕРОЗА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9775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000" dirty="0" smtClean="0">
                <a:solidFill>
                  <a:srgbClr val="FF0000"/>
                </a:solidFill>
              </a:rPr>
              <a:t>Основи дерматолошке дијагностике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Хистопатологија коже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27" y="2133600"/>
            <a:ext cx="5334000" cy="422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32018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>
                <a:solidFill>
                  <a:srgbClr val="FF0000"/>
                </a:solidFill>
              </a:rPr>
              <a:t>Основи дерматолошке дијагностике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Цанков тест</a:t>
            </a:r>
          </a:p>
          <a:p>
            <a:r>
              <a:rPr lang="sr-Cyrl-RS" dirty="0" smtClean="0"/>
              <a:t>Д</a:t>
            </a:r>
            <a:r>
              <a:rPr lang="sr-Latn-RS" dirty="0" smtClean="0"/>
              <a:t>иректни имунофлуоресцентни тест</a:t>
            </a:r>
            <a:endParaRPr lang="sr-Cyrl-RS" dirty="0" smtClean="0"/>
          </a:p>
          <a:p>
            <a:r>
              <a:rPr lang="sr-Cyrl-RS" dirty="0" smtClean="0"/>
              <a:t>И</a:t>
            </a:r>
            <a:r>
              <a:rPr lang="sr-Latn-RS" dirty="0" smtClean="0"/>
              <a:t>ндиректни имунофлуоресцентни</a:t>
            </a:r>
            <a:r>
              <a:rPr lang="sr-Cyrl-RS" dirty="0" smtClean="0"/>
              <a:t> тест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31406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Основи дерматолошке терапије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СИСТЕМСКА ТЕРАПИЈА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Антибиотици</a:t>
            </a:r>
          </a:p>
          <a:p>
            <a:r>
              <a:rPr lang="sr-Cyrl-RS" dirty="0" smtClean="0"/>
              <a:t>Кортикостероиди</a:t>
            </a:r>
          </a:p>
          <a:p>
            <a:r>
              <a:rPr lang="sr-Cyrl-RS" dirty="0" smtClean="0"/>
              <a:t>Антихистаминици</a:t>
            </a:r>
          </a:p>
          <a:p>
            <a:r>
              <a:rPr lang="sr-Cyrl-RS" dirty="0" smtClean="0"/>
              <a:t>Антивирусни лекови</a:t>
            </a:r>
          </a:p>
          <a:p>
            <a:r>
              <a:rPr lang="sr-Cyrl-RS" dirty="0" smtClean="0"/>
              <a:t>Антимикотични лекови</a:t>
            </a:r>
          </a:p>
          <a:p>
            <a:r>
              <a:rPr lang="sr-Cyrl-RS" dirty="0" smtClean="0"/>
              <a:t>Ретиноиди</a:t>
            </a:r>
          </a:p>
          <a:p>
            <a:r>
              <a:rPr lang="sr-Cyrl-RS" dirty="0" smtClean="0"/>
              <a:t>Имуносупресиви</a:t>
            </a:r>
          </a:p>
          <a:p>
            <a:r>
              <a:rPr lang="sr-Cyrl-RS" dirty="0" smtClean="0"/>
              <a:t>Антималарици</a:t>
            </a:r>
          </a:p>
          <a:p>
            <a:r>
              <a:rPr lang="sr-Cyrl-RS" dirty="0" smtClean="0"/>
              <a:t>Сулфони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r-Cyrl-RS" dirty="0" smtClean="0">
                <a:solidFill>
                  <a:srgbClr val="FF0000"/>
                </a:solidFill>
              </a:rPr>
              <a:t>ЛОКАЛНА ТЕРАПИЈА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sr-Cyrl-RS" dirty="0" smtClean="0"/>
              <a:t>У виду крема, масти, пудера, гела, раствора</a:t>
            </a:r>
          </a:p>
          <a:p>
            <a:endParaRPr lang="sr-Cyrl-RS" dirty="0"/>
          </a:p>
          <a:p>
            <a:r>
              <a:rPr lang="sr-Cyrl-RS" b="1" dirty="0" smtClean="0">
                <a:solidFill>
                  <a:srgbClr val="FF0000"/>
                </a:solidFill>
              </a:rPr>
              <a:t>ФИЗИКАЛНА ТЕРАПИЈА</a:t>
            </a:r>
          </a:p>
          <a:p>
            <a:r>
              <a:rPr lang="sr-Cyrl-RS" dirty="0" smtClean="0"/>
              <a:t>Фототерапија</a:t>
            </a:r>
          </a:p>
          <a:p>
            <a:r>
              <a:rPr lang="sr-Cyrl-RS" dirty="0" smtClean="0"/>
              <a:t>Криотерапија</a:t>
            </a:r>
          </a:p>
          <a:p>
            <a:r>
              <a:rPr lang="sr-Cyrl-RS" dirty="0" smtClean="0"/>
              <a:t>Електрохирургија</a:t>
            </a:r>
          </a:p>
          <a:p>
            <a:r>
              <a:rPr lang="sr-Cyrl-RS" dirty="0" smtClean="0"/>
              <a:t>Ласери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5319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698</Words>
  <Application>Microsoft Office PowerPoint</Application>
  <PresentationFormat>On-screen Show (4:3)</PresentationFormat>
  <Paragraphs>191</Paragraphs>
  <Slides>37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Структура и функција коже</vt:lpstr>
      <vt:lpstr>Структура коже</vt:lpstr>
      <vt:lpstr>Структура коже</vt:lpstr>
      <vt:lpstr>Функција коже</vt:lpstr>
      <vt:lpstr>Дерматолошка пропедевтика</vt:lpstr>
      <vt:lpstr>Дерматолошка пропедевтика</vt:lpstr>
      <vt:lpstr>Основи дерматолошке дијагностике</vt:lpstr>
      <vt:lpstr>Основи дерматолошке дијагностике</vt:lpstr>
      <vt:lpstr>Основи дерматолошке терапије</vt:lpstr>
      <vt:lpstr>РЕАКТИВНИ ЕРИТЕМИ</vt:lpstr>
      <vt:lpstr>Подела уртикарија</vt:lpstr>
      <vt:lpstr>Етиопатогенеза имунолошких уртикарија</vt:lpstr>
      <vt:lpstr>Алергени</vt:lpstr>
      <vt:lpstr>Неимунолошке уртикарије</vt:lpstr>
      <vt:lpstr>Клиничка слика</vt:lpstr>
      <vt:lpstr>Клиничка слика</vt:lpstr>
      <vt:lpstr>Дијагноза</vt:lpstr>
      <vt:lpstr>Urticaria vasculitis </vt:lpstr>
      <vt:lpstr>Терапија</vt:lpstr>
      <vt:lpstr>ПУРПУРЕ</vt:lpstr>
      <vt:lpstr>ПУРПУРЕ</vt:lpstr>
      <vt:lpstr>Класификација пурпура</vt:lpstr>
      <vt:lpstr>Васкуларне пурпуре</vt:lpstr>
      <vt:lpstr>Васкуларне пурпуре</vt:lpstr>
      <vt:lpstr>Васкуларне пурпуре</vt:lpstr>
      <vt:lpstr>Васкуларне пурпуре</vt:lpstr>
      <vt:lpstr> Purpura Henoch-Schoenlein </vt:lpstr>
      <vt:lpstr>Purpura Henoch-Schoenlein</vt:lpstr>
      <vt:lpstr>Purpura Henoch-Schoenlein</vt:lpstr>
      <vt:lpstr>Други облици пурпура</vt:lpstr>
      <vt:lpstr>Erythema exsudativum multiforme (УЗРОЧНИЦИ)</vt:lpstr>
      <vt:lpstr>Erythema exsudativum multiforme</vt:lpstr>
      <vt:lpstr>Erythema exsudativum multiforme</vt:lpstr>
      <vt:lpstr>Клиничка слика</vt:lpstr>
      <vt:lpstr>Etythema exsudativum multiforme</vt:lpstr>
      <vt:lpstr>Диференцијална дијагноза</vt:lpstr>
      <vt:lpstr>Терапија ЕЕМ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и функција коже</dc:title>
  <dc:creator>Win7</dc:creator>
  <cp:lastModifiedBy>Vesna</cp:lastModifiedBy>
  <cp:revision>25</cp:revision>
  <dcterms:created xsi:type="dcterms:W3CDTF">2013-02-11T21:00:25Z</dcterms:created>
  <dcterms:modified xsi:type="dcterms:W3CDTF">2018-09-04T11:22:58Z</dcterms:modified>
</cp:coreProperties>
</file>